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7" r:id="rId3"/>
    <p:sldId id="272" r:id="rId4"/>
    <p:sldId id="258" r:id="rId5"/>
    <p:sldId id="273" r:id="rId6"/>
    <p:sldId id="261" r:id="rId7"/>
    <p:sldId id="274" r:id="rId8"/>
    <p:sldId id="262" r:id="rId9"/>
    <p:sldId id="275" r:id="rId10"/>
    <p:sldId id="276" r:id="rId11"/>
    <p:sldId id="277" r:id="rId12"/>
    <p:sldId id="278" r:id="rId13"/>
    <p:sldId id="279" r:id="rId14"/>
    <p:sldId id="288" r:id="rId15"/>
    <p:sldId id="289" r:id="rId16"/>
    <p:sldId id="290" r:id="rId17"/>
    <p:sldId id="291" r:id="rId18"/>
    <p:sldId id="270" r:id="rId19"/>
    <p:sldId id="280" r:id="rId20"/>
    <p:sldId id="283" r:id="rId21"/>
    <p:sldId id="284" r:id="rId22"/>
    <p:sldId id="285" r:id="rId23"/>
    <p:sldId id="287" r:id="rId24"/>
    <p:sldId id="286" r:id="rId25"/>
    <p:sldId id="292" r:id="rId26"/>
  </p:sldIdLst>
  <p:sldSz cx="12192000" cy="6858000"/>
  <p:notesSz cx="6858000" cy="9144000"/>
  <p:embeddedFontLst>
    <p:embeddedFont>
      <p:font typeface="Trebuchet MS" panose="020B0603020202020204" pitchFamily="34" charset="0"/>
      <p:regular r:id="rId28"/>
      <p:bold r:id="rId29"/>
      <p:italic r:id="rId30"/>
      <p:boldItalic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9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417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40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363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88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83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88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9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040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24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f1e5a103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f1e5a103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56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915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6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222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316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1e5a103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1e5a103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1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f1e5a103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f1e5a103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95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f1e5a10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f1e5a10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f1e5a10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f1e5a10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82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f1e5a10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f1e5a10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f1e5a10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f1e5a10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99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f1e5a10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f1e5a10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221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3200775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32038435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569358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866785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40280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37882129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9058719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15633631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1049848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9B482E8-6E0E-1B4F-B1FD-C69DB9E858D9}" type="datetimeFigureOut">
              <a:rPr lang="en-US" smtClean="0"/>
              <a:pPr/>
              <a:t>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1378592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41252068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9612242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9B482E8-6E0E-1B4F-B1FD-C69DB9E858D9}" type="datetimeFigureOut">
              <a:rPr lang="en-US" smtClean="0"/>
              <a:pPr/>
              <a:t>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16773233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482E8-6E0E-1B4F-B1FD-C69DB9E858D9}" type="datetimeFigureOut">
              <a:rPr lang="en-US" smtClean="0"/>
              <a:pPr/>
              <a:t>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0625473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9B482E8-6E0E-1B4F-B1FD-C69DB9E858D9}" type="datetimeFigureOut">
              <a:rPr lang="en-US" smtClean="0"/>
              <a:pPr/>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9987539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9B482E8-6E0E-1B4F-B1FD-C69DB9E858D9}" type="datetimeFigureOut">
              <a:rPr lang="en-US" smtClean="0"/>
              <a:pPr/>
              <a:t>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a:p>
        </p:txBody>
      </p:sp>
    </p:spTree>
    <p:extLst>
      <p:ext uri="{BB962C8B-B14F-4D97-AF65-F5344CB8AC3E}">
        <p14:creationId xmlns:p14="http://schemas.microsoft.com/office/powerpoint/2010/main" val="23670505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B482E8-6E0E-1B4F-B1FD-C69DB9E858D9}" type="datetimeFigureOut">
              <a:rPr lang="en-US" smtClean="0"/>
              <a:pPr/>
              <a:t>2/4/2022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‹Nº›</a:t>
            </a:fld>
            <a:endParaRPr lang="en-US"/>
          </a:p>
        </p:txBody>
      </p:sp>
    </p:spTree>
    <p:extLst>
      <p:ext uri="{BB962C8B-B14F-4D97-AF65-F5344CB8AC3E}">
        <p14:creationId xmlns:p14="http://schemas.microsoft.com/office/powerpoint/2010/main" val="23900534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spicturess.blogspot.com/2018/11/download-networking-para-el-hogar-y.html"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0"/>
        <p:cNvGrpSpPr/>
        <p:nvPr/>
      </p:nvGrpSpPr>
      <p:grpSpPr>
        <a:xfrm>
          <a:off x="0" y="0"/>
          <a:ext cx="0" cy="0"/>
          <a:chOff x="0" y="0"/>
          <a:chExt cx="0" cy="0"/>
        </a:xfrm>
      </p:grpSpPr>
      <p:grpSp>
        <p:nvGrpSpPr>
          <p:cNvPr id="87" name="Group 86">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8" name="Straight Connector 87">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0"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Isosceles Triangle 91">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Isosceles Triangle 96">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99" name="Rectangle 9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1" name="Rectangle 10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Isosceles Triangle 11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Google Shape;81;p13"/>
          <p:cNvSpPr txBox="1">
            <a:spLocks noGrp="1"/>
          </p:cNvSpPr>
          <p:nvPr>
            <p:ph type="ctrTitle"/>
          </p:nvPr>
        </p:nvSpPr>
        <p:spPr>
          <a:xfrm>
            <a:off x="677334" y="609600"/>
            <a:ext cx="3843375" cy="5175624"/>
          </a:xfrm>
        </p:spPr>
        <p:txBody>
          <a:bodyPr vert="horz" lIns="91440" tIns="45720" rIns="91440" bIns="45720" rtlCol="0" anchor="ctr">
            <a:normAutofit/>
          </a:bodyPr>
          <a:lstStyle/>
          <a:p>
            <a:pPr algn="l"/>
            <a:r>
              <a:rPr lang="en-US" sz="3600" dirty="0" err="1">
                <a:solidFill>
                  <a:schemeClr val="tx1">
                    <a:lumMod val="85000"/>
                    <a:lumOff val="15000"/>
                  </a:schemeClr>
                </a:solidFill>
              </a:rPr>
              <a:t>Jhonnatan</a:t>
            </a:r>
            <a:r>
              <a:rPr lang="en-US" sz="3600" dirty="0">
                <a:solidFill>
                  <a:schemeClr val="tx1">
                    <a:lumMod val="85000"/>
                    <a:lumOff val="15000"/>
                  </a:schemeClr>
                </a:solidFill>
              </a:rPr>
              <a:t> </a:t>
            </a:r>
            <a:r>
              <a:rPr lang="en-US" sz="3600" dirty="0" err="1">
                <a:solidFill>
                  <a:schemeClr val="tx1">
                    <a:lumMod val="85000"/>
                    <a:lumOff val="15000"/>
                  </a:schemeClr>
                </a:solidFill>
              </a:rPr>
              <a:t>Enmanuel</a:t>
            </a:r>
            <a:r>
              <a:rPr lang="en-US" sz="3600" dirty="0">
                <a:solidFill>
                  <a:schemeClr val="tx1">
                    <a:lumMod val="85000"/>
                    <a:lumOff val="15000"/>
                  </a:schemeClr>
                </a:solidFill>
              </a:rPr>
              <a:t> </a:t>
            </a:r>
            <a:r>
              <a:rPr lang="en-US" sz="3600" dirty="0" err="1">
                <a:solidFill>
                  <a:schemeClr val="tx1">
                    <a:lumMod val="85000"/>
                    <a:lumOff val="15000"/>
                  </a:schemeClr>
                </a:solidFill>
              </a:rPr>
              <a:t>Orantes</a:t>
            </a:r>
            <a:r>
              <a:rPr lang="en-US" sz="3600" dirty="0">
                <a:solidFill>
                  <a:schemeClr val="tx1">
                    <a:lumMod val="85000"/>
                    <a:lumOff val="15000"/>
                  </a:schemeClr>
                </a:solidFill>
              </a:rPr>
              <a:t> Garcia</a:t>
            </a:r>
          </a:p>
        </p:txBody>
      </p:sp>
      <p:sp>
        <p:nvSpPr>
          <p:cNvPr id="117" name="Freeform: Shape 116">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Google Shape;82;p13"/>
          <p:cNvSpPr txBox="1">
            <a:spLocks noGrp="1"/>
          </p:cNvSpPr>
          <p:nvPr>
            <p:ph type="subTitle" idx="1"/>
          </p:nvPr>
        </p:nvSpPr>
        <p:spPr/>
        <p:txBody>
          <a:bodyPr>
            <a:normAutofit/>
          </a:bodyPr>
          <a:lstStyle/>
          <a:p>
            <a:r>
              <a:rPr lang="en-US"/>
              <a:t>Laboratorio Redes de Computadoras 1</a:t>
            </a:r>
          </a:p>
          <a:p>
            <a:pPr lvl="0"/>
            <a:r>
              <a:rPr lang="en-US"/>
              <a:t>CLASE # 3</a:t>
            </a:r>
          </a:p>
          <a:p>
            <a:pPr lvl="0"/>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Isosceles Triangle 136">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Isosceles Triangle 140">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Isosceles Triangle 14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4" name="Google Shape;124;p19"/>
          <p:cNvSpPr txBox="1">
            <a:spLocks noGrp="1"/>
          </p:cNvSpPr>
          <p:nvPr>
            <p:ph type="title"/>
          </p:nvPr>
        </p:nvSpPr>
        <p:spPr>
          <a:xfrm>
            <a:off x="677334" y="609600"/>
            <a:ext cx="8596668" cy="1320800"/>
          </a:xfrm>
          <a:prstGeom prst="rect">
            <a:avLst/>
          </a:prstGeom>
        </p:spPr>
        <p:txBody>
          <a:bodyPr spcFirstLastPara="1" lIns="91425" tIns="45700" rIns="91425" bIns="45700" anchorCtr="0">
            <a:normAutofit/>
          </a:bodyPr>
          <a:lstStyle/>
          <a:p>
            <a:pPr>
              <a:spcBef>
                <a:spcPts val="0"/>
              </a:spcBef>
            </a:pPr>
            <a:r>
              <a:rPr lang="en-US"/>
              <a:t>TABLA DE DIRECCIÓNES MAC</a:t>
            </a:r>
          </a:p>
        </p:txBody>
      </p:sp>
      <p:sp>
        <p:nvSpPr>
          <p:cNvPr id="125" name="Google Shape;125;p19"/>
          <p:cNvSpPr txBox="1">
            <a:spLocks noGrp="1"/>
          </p:cNvSpPr>
          <p:nvPr>
            <p:ph idx="1"/>
          </p:nvPr>
        </p:nvSpPr>
        <p:spPr>
          <a:xfrm>
            <a:off x="677334" y="2160589"/>
            <a:ext cx="8596668" cy="3880773"/>
          </a:xfrm>
          <a:prstGeom prst="rect">
            <a:avLst/>
          </a:prstGeom>
        </p:spPr>
        <p:txBody>
          <a:bodyPr spcFirstLastPara="1" lIns="91425" tIns="45700" rIns="91425" bIns="45700" anchorCtr="0">
            <a:normAutofit/>
          </a:bodyPr>
          <a:lstStyle/>
          <a:p>
            <a:pPr marL="285750" indent="-285750">
              <a:spcBef>
                <a:spcPts val="1800"/>
              </a:spcBef>
              <a:spcAft>
                <a:spcPts val="0"/>
              </a:spcAft>
            </a:pPr>
            <a:endParaRPr lang="en-US"/>
          </a:p>
          <a:p>
            <a:pPr marL="285750" indent="-285750">
              <a:spcBef>
                <a:spcPts val="1800"/>
              </a:spcBef>
              <a:spcAft>
                <a:spcPts val="0"/>
              </a:spcAft>
            </a:pPr>
            <a:r>
              <a:rPr lang="en-US"/>
              <a:t>Si la dirección MAC de destino no esta en la tabla, el switch no dispone de la información necesaria para crear un circuito individual. </a:t>
            </a:r>
          </a:p>
          <a:p>
            <a:pPr marL="285750" indent="-285750">
              <a:spcBef>
                <a:spcPts val="1800"/>
              </a:spcBef>
              <a:spcAft>
                <a:spcPts val="0"/>
              </a:spcAft>
            </a:pPr>
            <a:r>
              <a:rPr lang="en-US"/>
              <a:t>Cuando el switch no puede determinar donde esta el host de destino, utiliza un proceso llamado </a:t>
            </a:r>
            <a:r>
              <a:rPr lang="en-US" b="1"/>
              <a:t>inundación, </a:t>
            </a:r>
            <a:r>
              <a:rPr lang="en-US"/>
              <a:t>para reenviar el mensaje a todos los hosts conectados. </a:t>
            </a:r>
          </a:p>
          <a:p>
            <a:pPr marL="285750" indent="-285750">
              <a:spcBef>
                <a:spcPts val="1800"/>
              </a:spcBef>
              <a:spcAft>
                <a:spcPts val="0"/>
              </a:spcAft>
            </a:pPr>
            <a:r>
              <a:rPr lang="en-US"/>
              <a:t>Cada host compara la direción MAC de destino del mensaje con su propia, pero solo el host que tenga la dirección de destino correcta procesara el mensaje y respondera al emisor.</a:t>
            </a:r>
          </a:p>
          <a:p>
            <a:pPr marL="0" indent="0">
              <a:spcBef>
                <a:spcPts val="1800"/>
              </a:spcBef>
              <a:spcAft>
                <a:spcPts val="0"/>
              </a:spcAft>
              <a:buNone/>
            </a:pPr>
            <a:endParaRPr lang="en-US"/>
          </a:p>
        </p:txBody>
      </p:sp>
    </p:spTree>
    <p:extLst>
      <p:ext uri="{BB962C8B-B14F-4D97-AF65-F5344CB8AC3E}">
        <p14:creationId xmlns:p14="http://schemas.microsoft.com/office/powerpoint/2010/main" val="34661079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19"/>
          <p:cNvSpPr txBox="1">
            <a:spLocks noGrp="1"/>
          </p:cNvSpPr>
          <p:nvPr>
            <p:ph idx="1"/>
          </p:nvPr>
        </p:nvSpPr>
        <p:spPr>
          <a:prstGeom prst="rect">
            <a:avLst/>
          </a:prstGeom>
        </p:spPr>
        <p:txBody>
          <a:bodyPr spcFirstLastPara="1" wrap="square" lIns="91425" tIns="45700" rIns="91425" bIns="45700" anchor="t" anchorCtr="0">
            <a:noAutofit/>
          </a:bodyPr>
          <a:lstStyle/>
          <a:p>
            <a:pPr marL="0" indent="0">
              <a:spcBef>
                <a:spcPts val="1800"/>
              </a:spcBef>
              <a:spcAft>
                <a:spcPts val="0"/>
              </a:spcAft>
              <a:buNone/>
            </a:pPr>
            <a:endParaRPr lang="en-US"/>
          </a:p>
          <a:p>
            <a:pPr marL="0" indent="0">
              <a:spcBef>
                <a:spcPts val="1800"/>
              </a:spcBef>
              <a:spcAft>
                <a:spcPts val="0"/>
              </a:spcAft>
              <a:buNone/>
            </a:pPr>
            <a:endParaRPr lang="en-US"/>
          </a:p>
        </p:txBody>
      </p:sp>
      <p:pic>
        <p:nvPicPr>
          <p:cNvPr id="2" name="Imagen 2" descr="Diagrama&#10;&#10;Descripción generada automáticamente">
            <a:extLst>
              <a:ext uri="{FF2B5EF4-FFF2-40B4-BE49-F238E27FC236}">
                <a16:creationId xmlns:a16="http://schemas.microsoft.com/office/drawing/2014/main" id="{20318F0C-47EF-46F8-89FC-08B0990F19C4}"/>
              </a:ext>
            </a:extLst>
          </p:cNvPr>
          <p:cNvPicPr>
            <a:picLocks noChangeAspect="1"/>
          </p:cNvPicPr>
          <p:nvPr/>
        </p:nvPicPr>
        <p:blipFill>
          <a:blip r:embed="rId3"/>
          <a:stretch>
            <a:fillRect/>
          </a:stretch>
        </p:blipFill>
        <p:spPr>
          <a:xfrm>
            <a:off x="-5751" y="-4352"/>
            <a:ext cx="12217878" cy="6938591"/>
          </a:xfrm>
          <a:prstGeom prst="rect">
            <a:avLst/>
          </a:prstGeom>
        </p:spPr>
      </p:pic>
    </p:spTree>
    <p:extLst>
      <p:ext uri="{BB962C8B-B14F-4D97-AF65-F5344CB8AC3E}">
        <p14:creationId xmlns:p14="http://schemas.microsoft.com/office/powerpoint/2010/main" val="387325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Isosceles Triangle 136">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Isosceles Triangle 140">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Isosceles Triangle 14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4" name="Google Shape;124;p19"/>
          <p:cNvSpPr txBox="1">
            <a:spLocks noGrp="1"/>
          </p:cNvSpPr>
          <p:nvPr>
            <p:ph type="title"/>
          </p:nvPr>
        </p:nvSpPr>
        <p:spPr>
          <a:xfrm>
            <a:off x="677334" y="609600"/>
            <a:ext cx="8596668" cy="1320800"/>
          </a:xfrm>
          <a:prstGeom prst="rect">
            <a:avLst/>
          </a:prstGeom>
        </p:spPr>
        <p:txBody>
          <a:bodyPr spcFirstLastPara="1" lIns="91425" tIns="45700" rIns="91425" bIns="45700" anchorCtr="0">
            <a:normAutofit/>
          </a:bodyPr>
          <a:lstStyle/>
          <a:p>
            <a:pPr>
              <a:spcBef>
                <a:spcPts val="0"/>
              </a:spcBef>
            </a:pPr>
            <a:r>
              <a:rPr lang="en-US"/>
              <a:t>DOMINIO DE COLISIÓN EN SWITCH</a:t>
            </a:r>
          </a:p>
        </p:txBody>
      </p:sp>
      <p:sp>
        <p:nvSpPr>
          <p:cNvPr id="125" name="Google Shape;125;p19"/>
          <p:cNvSpPr txBox="1">
            <a:spLocks noGrp="1"/>
          </p:cNvSpPr>
          <p:nvPr>
            <p:ph idx="1"/>
          </p:nvPr>
        </p:nvSpPr>
        <p:spPr>
          <a:xfrm>
            <a:off x="677334" y="2160589"/>
            <a:ext cx="8596668" cy="3880773"/>
          </a:xfrm>
          <a:prstGeom prst="rect">
            <a:avLst/>
          </a:prstGeom>
        </p:spPr>
        <p:txBody>
          <a:bodyPr spcFirstLastPara="1" lIns="91425" tIns="45700" rIns="91425" bIns="45700" anchorCtr="0">
            <a:normAutofit/>
          </a:bodyPr>
          <a:lstStyle/>
          <a:p>
            <a:pPr marL="285750" indent="-285750">
              <a:spcBef>
                <a:spcPts val="1800"/>
              </a:spcBef>
              <a:spcAft>
                <a:spcPts val="0"/>
              </a:spcAft>
            </a:pPr>
            <a:endParaRPr lang="en-US"/>
          </a:p>
          <a:p>
            <a:pPr marL="285750" indent="-285750">
              <a:spcBef>
                <a:spcPts val="1800"/>
              </a:spcBef>
              <a:spcAft>
                <a:spcPts val="0"/>
              </a:spcAft>
            </a:pPr>
            <a:r>
              <a:rPr lang="en-US"/>
              <a:t>En ocasiones, es necesario conectar al puerto del switch otro dispositivo de red, como por ejemplo un hub. Al hacer esto, se incrementa el número de hosts que pueden conectarse a la red. Cuando se conecta un hub, el switch asocia las direcciones MAC de todos los hosts conectados a dicho hub con el puerto del switch al que ese hub corresponde. </a:t>
            </a:r>
          </a:p>
          <a:p>
            <a:pPr marL="0" indent="0">
              <a:spcBef>
                <a:spcPts val="1800"/>
              </a:spcBef>
              <a:spcAft>
                <a:spcPts val="0"/>
              </a:spcAft>
              <a:buNone/>
            </a:pPr>
            <a:endParaRPr lang="en-US"/>
          </a:p>
        </p:txBody>
      </p:sp>
    </p:spTree>
    <p:extLst>
      <p:ext uri="{BB962C8B-B14F-4D97-AF65-F5344CB8AC3E}">
        <p14:creationId xmlns:p14="http://schemas.microsoft.com/office/powerpoint/2010/main" val="419767261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Isosceles Triangle 136">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Isosceles Triangle 140">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Isosceles Triangle 14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4" name="Google Shape;124;p19"/>
          <p:cNvSpPr txBox="1">
            <a:spLocks noGrp="1"/>
          </p:cNvSpPr>
          <p:nvPr>
            <p:ph type="title"/>
          </p:nvPr>
        </p:nvSpPr>
        <p:spPr>
          <a:xfrm>
            <a:off x="677334" y="609600"/>
            <a:ext cx="8596668" cy="1320800"/>
          </a:xfrm>
          <a:prstGeom prst="rect">
            <a:avLst/>
          </a:prstGeom>
        </p:spPr>
        <p:txBody>
          <a:bodyPr spcFirstLastPara="1" lIns="91425" tIns="45700" rIns="91425" bIns="45700" anchorCtr="0">
            <a:normAutofit/>
          </a:bodyPr>
          <a:lstStyle/>
          <a:p>
            <a:pPr>
              <a:spcBef>
                <a:spcPts val="0"/>
              </a:spcBef>
            </a:pPr>
            <a:r>
              <a:rPr lang="en-US"/>
              <a:t>DOMINIO DE COLISIÓN EN SWITCH</a:t>
            </a:r>
          </a:p>
        </p:txBody>
      </p:sp>
      <p:sp>
        <p:nvSpPr>
          <p:cNvPr id="125" name="Google Shape;125;p19"/>
          <p:cNvSpPr txBox="1">
            <a:spLocks noGrp="1"/>
          </p:cNvSpPr>
          <p:nvPr>
            <p:ph idx="1"/>
          </p:nvPr>
        </p:nvSpPr>
        <p:spPr>
          <a:xfrm>
            <a:off x="677334" y="2160589"/>
            <a:ext cx="8596668" cy="3880773"/>
          </a:xfrm>
          <a:prstGeom prst="rect">
            <a:avLst/>
          </a:prstGeom>
        </p:spPr>
        <p:txBody>
          <a:bodyPr spcFirstLastPara="1" lIns="91425" tIns="45700" rIns="91425" bIns="45700" anchorCtr="0">
            <a:normAutofit/>
          </a:bodyPr>
          <a:lstStyle/>
          <a:p>
            <a:pPr marL="285750" indent="-285750">
              <a:spcBef>
                <a:spcPts val="1800"/>
              </a:spcBef>
              <a:spcAft>
                <a:spcPts val="0"/>
              </a:spcAft>
            </a:pPr>
            <a:endParaRPr lang="en-US"/>
          </a:p>
          <a:p>
            <a:pPr marL="285750" indent="-285750">
              <a:spcBef>
                <a:spcPts val="1800"/>
              </a:spcBef>
              <a:spcAft>
                <a:spcPts val="0"/>
              </a:spcAft>
            </a:pPr>
            <a:r>
              <a:rPr lang="en-US"/>
              <a:t>Cuando se conecta el hub al puerto del switch, pueden producirse colisiones. Si esto ocurre, el hub reenvía a través de todos sus puertos el mensaje corrompido. El switch recibira el mensaje, pero a diferencia del hub, no lo reenviara. Como resultado, cada puerto del switch da lugar a un dominio de colisión separado.</a:t>
            </a:r>
          </a:p>
          <a:p>
            <a:pPr marL="285750" indent="-285750">
              <a:spcBef>
                <a:spcPts val="1800"/>
              </a:spcBef>
              <a:spcAft>
                <a:spcPts val="0"/>
              </a:spcAft>
            </a:pPr>
            <a:r>
              <a:rPr lang="en-US"/>
              <a:t>La creación de multiples dominios de colisión es ventajosa porque limita el número de hsots contenido en cada uno de esos dominios. </a:t>
            </a:r>
          </a:p>
          <a:p>
            <a:pPr marL="0" indent="0">
              <a:spcBef>
                <a:spcPts val="1800"/>
              </a:spcBef>
              <a:spcAft>
                <a:spcPts val="0"/>
              </a:spcAft>
              <a:buNone/>
            </a:pPr>
            <a:endParaRPr lang="en-US"/>
          </a:p>
        </p:txBody>
      </p:sp>
    </p:spTree>
    <p:extLst>
      <p:ext uri="{BB962C8B-B14F-4D97-AF65-F5344CB8AC3E}">
        <p14:creationId xmlns:p14="http://schemas.microsoft.com/office/powerpoint/2010/main" val="23457076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err="1"/>
              <a:t>Patrones</a:t>
            </a:r>
            <a:r>
              <a:rPr lang="en-US"/>
              <a:t> de los </a:t>
            </a:r>
            <a:r>
              <a:rPr lang="en-US" err="1"/>
              <a:t>mensajes</a:t>
            </a:r>
            <a:endParaRPr err="1"/>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1706126" y="2693629"/>
            <a:ext cx="8784195" cy="3109913"/>
          </a:xfrm>
        </p:spPr>
        <p:txBody>
          <a:bodyPr/>
          <a:lstStyle/>
          <a:p>
            <a:r>
              <a:rPr lang="es-ES" sz="2800" err="1"/>
              <a:t>Unicast</a:t>
            </a:r>
          </a:p>
          <a:p>
            <a:r>
              <a:rPr lang="es-ES" sz="2800" err="1"/>
              <a:t>Multicast</a:t>
            </a:r>
          </a:p>
          <a:p>
            <a:r>
              <a:rPr lang="es-ES" sz="2800"/>
              <a:t>Broadcast</a:t>
            </a:r>
          </a:p>
        </p:txBody>
      </p:sp>
    </p:spTree>
    <p:extLst>
      <p:ext uri="{BB962C8B-B14F-4D97-AF65-F5344CB8AC3E}">
        <p14:creationId xmlns:p14="http://schemas.microsoft.com/office/powerpoint/2010/main" val="311978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a:t>Unicast</a:t>
            </a:r>
            <a:endParaRPr/>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1706126" y="2693629"/>
            <a:ext cx="8784195" cy="3109913"/>
          </a:xfrm>
        </p:spPr>
        <p:txBody>
          <a:bodyPr/>
          <a:lstStyle/>
          <a:p>
            <a:r>
              <a:rPr lang="es-ES" sz="2800"/>
              <a:t>Es un patrón de mensaje uno-a-uno, que hace referencia a que solo hay un destinatario para el mensaje.</a:t>
            </a:r>
          </a:p>
        </p:txBody>
      </p:sp>
    </p:spTree>
    <p:extLst>
      <p:ext uri="{BB962C8B-B14F-4D97-AF65-F5344CB8AC3E}">
        <p14:creationId xmlns:p14="http://schemas.microsoft.com/office/powerpoint/2010/main" val="400718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a:t>Multicast</a:t>
            </a:r>
            <a:endParaRPr/>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1706126" y="2693629"/>
            <a:ext cx="8784195" cy="3109913"/>
          </a:xfrm>
        </p:spPr>
        <p:txBody>
          <a:bodyPr/>
          <a:lstStyle/>
          <a:p>
            <a:r>
              <a:rPr lang="es-ES" sz="2800"/>
              <a:t>Patrón de mensajes uno-a-muchos, consiste en la entrega simultanea de un mismo mensaje a un grupo especifico de hosts de destino.</a:t>
            </a:r>
          </a:p>
        </p:txBody>
      </p:sp>
    </p:spTree>
    <p:extLst>
      <p:ext uri="{BB962C8B-B14F-4D97-AF65-F5344CB8AC3E}">
        <p14:creationId xmlns:p14="http://schemas.microsoft.com/office/powerpoint/2010/main" val="97352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a:t>Broadcast</a:t>
            </a:r>
            <a:endParaRPr/>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1706126" y="2693629"/>
            <a:ext cx="8784195" cy="3109913"/>
          </a:xfrm>
        </p:spPr>
        <p:txBody>
          <a:bodyPr/>
          <a:lstStyle/>
          <a:p>
            <a:r>
              <a:rPr lang="es-ES" sz="2800"/>
              <a:t>Es un patrón de mensaje uno-a-todos. Si todos los hosts de la red necesitan saber el mensaje al mismo tiempo.</a:t>
            </a:r>
          </a:p>
        </p:txBody>
      </p:sp>
    </p:spTree>
    <p:extLst>
      <p:ext uri="{BB962C8B-B14F-4D97-AF65-F5344CB8AC3E}">
        <p14:creationId xmlns:p14="http://schemas.microsoft.com/office/powerpoint/2010/main" val="350925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3"/>
        <p:cNvGrpSpPr/>
        <p:nvPr/>
      </p:nvGrpSpPr>
      <p:grpSpPr>
        <a:xfrm>
          <a:off x="0" y="0"/>
          <a:ext cx="0" cy="0"/>
          <a:chOff x="0" y="0"/>
          <a:chExt cx="0" cy="0"/>
        </a:xfrm>
      </p:grpSpPr>
      <p:grpSp>
        <p:nvGrpSpPr>
          <p:cNvPr id="149" name="Group 8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50" name="Rectangle 96">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98">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0" name="Straight Connector 99">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2" name="Straight Connector 100">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02"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Isosceles Triangle 107">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Isosceles Triangle 108">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44" name="Google Shape;144;p22"/>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r>
              <a:rPr lang="en-US"/>
              <a:t>ARP (Address Resolution Protocol)</a:t>
            </a:r>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677334" y="2160589"/>
            <a:ext cx="8596668" cy="3880773"/>
          </a:xfrm>
        </p:spPr>
        <p:txBody>
          <a:bodyPr vert="horz" lIns="91440" tIns="45720" rIns="91440" bIns="45720" rtlCol="0">
            <a:normAutofit/>
          </a:bodyPr>
          <a:lstStyle/>
          <a:p>
            <a:r>
              <a:rPr lang="en-US"/>
              <a:t>Utiliza un proceso en tres pasos para descubrir y almacenar la dirección MAC de un host de la red local, partiendo de que solo se conoce la dirección IP del host.</a:t>
            </a:r>
          </a:p>
        </p:txBody>
      </p:sp>
    </p:spTree>
    <p:extLst>
      <p:ext uri="{BB962C8B-B14F-4D97-AF65-F5344CB8AC3E}">
        <p14:creationId xmlns:p14="http://schemas.microsoft.com/office/powerpoint/2010/main" val="424154683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3"/>
        <p:cNvGrpSpPr/>
        <p:nvPr/>
      </p:nvGrpSpPr>
      <p:grpSpPr>
        <a:xfrm>
          <a:off x="0" y="0"/>
          <a:ext cx="0" cy="0"/>
          <a:chOff x="0" y="0"/>
          <a:chExt cx="0" cy="0"/>
        </a:xfrm>
      </p:grpSpPr>
      <p:grpSp>
        <p:nvGrpSpPr>
          <p:cNvPr id="146" name="Group 8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47" name="Rectangle 96">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98">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0" name="Straight Connector 99">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9" name="Straight Connector 100">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02"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0"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2"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Isosceles Triangle 107">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3" name="Isosceles Triangle 108">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44" name="Google Shape;144;p22"/>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r>
              <a:rPr lang="en-US"/>
              <a:t>Paso 1 (Solicitud ARP)</a:t>
            </a:r>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677334" y="2160589"/>
            <a:ext cx="8596668" cy="3880773"/>
          </a:xfrm>
        </p:spPr>
        <p:txBody>
          <a:bodyPr vert="horz" lIns="91440" tIns="45720" rIns="91440" bIns="45720" rtlCol="0">
            <a:normAutofit/>
          </a:bodyPr>
          <a:lstStyle/>
          <a:p>
            <a:pPr marL="0" indent="0"/>
            <a:r>
              <a:rPr lang="en-US"/>
              <a:t>El host emisor crea y envia una trama cuyo destino es una dirección MAC de broadcast. Dentro de la trama hay un mensaje con al dirección IP del host de destino que se esta intentando localizar.</a:t>
            </a:r>
          </a:p>
        </p:txBody>
      </p:sp>
    </p:spTree>
    <p:extLst>
      <p:ext uri="{BB962C8B-B14F-4D97-AF65-F5344CB8AC3E}">
        <p14:creationId xmlns:p14="http://schemas.microsoft.com/office/powerpoint/2010/main" val="21448007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6"/>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6" name="Straight Connector 95">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Isosceles Triangle 99">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Isosceles Triangle 104">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7" name="Google Shape;87;p14"/>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r>
              <a:rPr lang="en-US"/>
              <a:t>CAPA DE ACCESO</a:t>
            </a:r>
          </a:p>
        </p:txBody>
      </p:sp>
      <p:sp>
        <p:nvSpPr>
          <p:cNvPr id="88" name="Google Shape;88;p14"/>
          <p:cNvSpPr txBox="1"/>
          <p:nvPr/>
        </p:nvSpPr>
        <p:spPr>
          <a:xfrm>
            <a:off x="677334" y="2160589"/>
            <a:ext cx="8596668" cy="3880773"/>
          </a:xfrm>
          <a:prstGeom prst="rect">
            <a:avLst/>
          </a:prstGeom>
        </p:spPr>
        <p:txBody>
          <a:bodyPr spcFirstLastPara="1" vert="horz" lIns="91440" tIns="45720" rIns="91440" bIns="45720" rtlCol="0" anchorCtr="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sym typeface="Century Gothic"/>
              </a:rPr>
              <a:t>Es el nivel más básico de la red. Es la parte de la red mediante la cual las personas pueden acceder a otros hosts, así como a los archivos y dispositivos compartidos.</a:t>
            </a:r>
            <a:endParaRPr lang="en-US">
              <a:solidFill>
                <a:schemeClr val="tx1">
                  <a:lumMod val="75000"/>
                  <a:lumOff val="25000"/>
                </a:schemeClr>
              </a:solidFill>
            </a:endParaRPr>
          </a:p>
          <a:p>
            <a:pPr>
              <a:spcBef>
                <a:spcPts val="1000"/>
              </a:spcBef>
              <a:buClr>
                <a:schemeClr val="accent1"/>
              </a:buClr>
              <a:buSzPct val="80000"/>
              <a:buFont typeface="Wingdings 3" charset="2"/>
              <a:buChar char=""/>
            </a:pPr>
            <a:endParaRPr lang="en-US">
              <a:solidFill>
                <a:schemeClr val="tx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Imagen 2">
            <a:extLst>
              <a:ext uri="{FF2B5EF4-FFF2-40B4-BE49-F238E27FC236}">
                <a16:creationId xmlns:a16="http://schemas.microsoft.com/office/drawing/2014/main" id="{6245D7D4-A5FE-45F3-A314-82FED8AA09F1}"/>
              </a:ext>
            </a:extLst>
          </p:cNvPr>
          <p:cNvPicPr>
            <a:picLocks noGrp="1" noChangeAspect="1"/>
          </p:cNvPicPr>
          <p:nvPr>
            <p:ph sz="half" idx="2"/>
          </p:nvPr>
        </p:nvPicPr>
        <p:blipFill rotWithShape="1">
          <a:blip r:embed="rId3"/>
          <a:srcRect l="5555" t="5555" r="9259" b="10648"/>
          <a:stretch/>
        </p:blipFill>
        <p:spPr>
          <a:xfrm rot="-5400000">
            <a:off x="2646005" y="-2643474"/>
            <a:ext cx="6903947" cy="12195693"/>
          </a:xfrm>
        </p:spPr>
      </p:pic>
    </p:spTree>
    <p:extLst>
      <p:ext uri="{BB962C8B-B14F-4D97-AF65-F5344CB8AC3E}">
        <p14:creationId xmlns:p14="http://schemas.microsoft.com/office/powerpoint/2010/main" val="270769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a:t>Paso 2 (Respuesta ARP)</a:t>
            </a:r>
            <a:endParaRPr lang="es-ES"/>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857862" y="2319818"/>
            <a:ext cx="10538232" cy="3109913"/>
          </a:xfrm>
        </p:spPr>
        <p:txBody>
          <a:bodyPr/>
          <a:lstStyle/>
          <a:p>
            <a:pPr marL="0" indent="0">
              <a:buNone/>
            </a:pPr>
            <a:r>
              <a:rPr lang="es-ES" sz="2400"/>
              <a:t>Cada host de la red recibe la trama de broadcast y compara la dirección IP contenida en el mensaje con su propia dirección IP que tiene configurada. El host cuya dirección IP coincida enviará su dirección MAC como respuesta al host emisor original.</a:t>
            </a:r>
          </a:p>
        </p:txBody>
      </p:sp>
    </p:spTree>
    <p:extLst>
      <p:ext uri="{BB962C8B-B14F-4D97-AF65-F5344CB8AC3E}">
        <p14:creationId xmlns:p14="http://schemas.microsoft.com/office/powerpoint/2010/main" val="1395600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5" name="Imagen 5">
            <a:extLst>
              <a:ext uri="{FF2B5EF4-FFF2-40B4-BE49-F238E27FC236}">
                <a16:creationId xmlns:a16="http://schemas.microsoft.com/office/drawing/2014/main" id="{750D352A-DE50-4EE6-9CCD-EF93908FAEB3}"/>
              </a:ext>
            </a:extLst>
          </p:cNvPr>
          <p:cNvPicPr>
            <a:picLocks noGrp="1" noChangeAspect="1"/>
          </p:cNvPicPr>
          <p:nvPr>
            <p:ph sz="half" idx="2"/>
          </p:nvPr>
        </p:nvPicPr>
        <p:blipFill rotWithShape="1">
          <a:blip r:embed="rId3"/>
          <a:srcRect l="5097" t="14025" r="12379" b="10929"/>
          <a:stretch/>
        </p:blipFill>
        <p:spPr>
          <a:xfrm rot="16200000">
            <a:off x="2689137" y="-2654749"/>
            <a:ext cx="6831979" cy="12224064"/>
          </a:xfrm>
        </p:spPr>
      </p:pic>
    </p:spTree>
    <p:extLst>
      <p:ext uri="{BB962C8B-B14F-4D97-AF65-F5344CB8AC3E}">
        <p14:creationId xmlns:p14="http://schemas.microsoft.com/office/powerpoint/2010/main" val="199245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prstGeom prst="rect">
            <a:avLst/>
          </a:prstGeom>
        </p:spPr>
        <p:txBody>
          <a:bodyPr spcFirstLastPara="1" wrap="square" lIns="91425" tIns="45700" rIns="91425" bIns="45700" anchor="b" anchorCtr="0">
            <a:noAutofit/>
          </a:bodyPr>
          <a:lstStyle/>
          <a:p>
            <a:pPr>
              <a:spcBef>
                <a:spcPts val="0"/>
              </a:spcBef>
            </a:pPr>
            <a:r>
              <a:rPr lang="en-US"/>
              <a:t>Paso 3 (</a:t>
            </a:r>
            <a:r>
              <a:rPr lang="en-US" err="1"/>
              <a:t>Información</a:t>
            </a:r>
            <a:r>
              <a:rPr lang="en-US"/>
              <a:t> </a:t>
            </a:r>
            <a:r>
              <a:rPr lang="en-US" err="1"/>
              <a:t>Actualizada</a:t>
            </a:r>
            <a:r>
              <a:rPr lang="en-US"/>
              <a:t> ARP)</a:t>
            </a:r>
            <a:endParaRPr lang="es-ES"/>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857862" y="2319818"/>
            <a:ext cx="10538232" cy="3109913"/>
          </a:xfrm>
        </p:spPr>
        <p:txBody>
          <a:bodyPr>
            <a:normAutofit lnSpcReduction="10000"/>
          </a:bodyPr>
          <a:lstStyle/>
          <a:p>
            <a:pPr marL="0" indent="0">
              <a:buNone/>
            </a:pPr>
            <a:r>
              <a:rPr lang="es-ES" sz="2400"/>
              <a:t>El host emisor recibe el mensaje y almacena la información de dirección MAC y </a:t>
            </a:r>
            <a:r>
              <a:rPr lang="es-ES" sz="2400" err="1"/>
              <a:t>dirrección</a:t>
            </a:r>
            <a:r>
              <a:rPr lang="es-ES" sz="2400"/>
              <a:t> IP en una tabla llamada ARP. Después de que el host emisor incluya la </a:t>
            </a:r>
            <a:r>
              <a:rPr lang="es-ES" sz="2400" err="1"/>
              <a:t>drección</a:t>
            </a:r>
            <a:r>
              <a:rPr lang="es-ES" sz="2400"/>
              <a:t> MAC del </a:t>
            </a:r>
            <a:r>
              <a:rPr lang="es-ES" sz="2400" err="1"/>
              <a:t>hsot</a:t>
            </a:r>
            <a:r>
              <a:rPr lang="es-ES" sz="2400"/>
              <a:t> de destino en su tabla ARP, podrá enviar tramas </a:t>
            </a:r>
            <a:r>
              <a:rPr lang="es-ES" sz="2400" err="1"/>
              <a:t>doirectamente</a:t>
            </a:r>
            <a:r>
              <a:rPr lang="es-ES" sz="2400"/>
              <a:t> hasta ese destinatario sin tener que enviar primero una solicitud ARP.</a:t>
            </a:r>
          </a:p>
          <a:p>
            <a:pPr marL="0" indent="0">
              <a:buNone/>
            </a:pPr>
            <a:r>
              <a:rPr lang="es-ES" sz="2400"/>
              <a:t>TODOS LOS HSOTS QUE ESCUCHEN LA SOLICITUD ARP DE BROADCAST UTILIZARAN ESA INFORMACIÓN PARA ACTUALIZAR SUS TABLAS ARP CON LA INFORMACIÓN DEL EMISOR</a:t>
            </a:r>
          </a:p>
        </p:txBody>
      </p:sp>
    </p:spTree>
    <p:extLst>
      <p:ext uri="{BB962C8B-B14F-4D97-AF65-F5344CB8AC3E}">
        <p14:creationId xmlns:p14="http://schemas.microsoft.com/office/powerpoint/2010/main" val="329893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BED7C5CC-8804-4BE3-B1DC-29223C9E8762}"/>
              </a:ext>
            </a:extLst>
          </p:cNvPr>
          <p:cNvSpPr>
            <a:spLocks noGrp="1"/>
          </p:cNvSpPr>
          <p:nvPr>
            <p:ph sz="half" idx="2"/>
          </p:nvPr>
        </p:nvSpPr>
        <p:spPr/>
        <p:txBody>
          <a:bodyPr/>
          <a:lstStyle/>
          <a:p>
            <a:endParaRPr lang="es-ES"/>
          </a:p>
        </p:txBody>
      </p:sp>
      <p:pic>
        <p:nvPicPr>
          <p:cNvPr id="3" name="Imagen 2">
            <a:extLst>
              <a:ext uri="{FF2B5EF4-FFF2-40B4-BE49-F238E27FC236}">
                <a16:creationId xmlns:a16="http://schemas.microsoft.com/office/drawing/2014/main" id="{4A27B75B-848E-4B92-B3AE-E7E232E445AE}"/>
              </a:ext>
            </a:extLst>
          </p:cNvPr>
          <p:cNvPicPr>
            <a:picLocks noChangeAspect="1"/>
          </p:cNvPicPr>
          <p:nvPr/>
        </p:nvPicPr>
        <p:blipFill>
          <a:blip r:embed="rId3"/>
          <a:stretch>
            <a:fillRect/>
          </a:stretch>
        </p:blipFill>
        <p:spPr>
          <a:xfrm>
            <a:off x="-86018" y="0"/>
            <a:ext cx="12278018" cy="6850051"/>
          </a:xfrm>
          <a:prstGeom prst="rect">
            <a:avLst/>
          </a:prstGeom>
        </p:spPr>
      </p:pic>
    </p:spTree>
    <p:extLst>
      <p:ext uri="{BB962C8B-B14F-4D97-AF65-F5344CB8AC3E}">
        <p14:creationId xmlns:p14="http://schemas.microsoft.com/office/powerpoint/2010/main" val="3115634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3"/>
        <p:cNvGrpSpPr/>
        <p:nvPr/>
      </p:nvGrpSpPr>
      <p:grpSpPr>
        <a:xfrm>
          <a:off x="0" y="0"/>
          <a:ext cx="0" cy="0"/>
          <a:chOff x="0" y="0"/>
          <a:chExt cx="0" cy="0"/>
        </a:xfrm>
      </p:grpSpPr>
      <p:grpSp>
        <p:nvGrpSpPr>
          <p:cNvPr id="85" name="Group 8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Isosceles Triangle 8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Isosceles Triangle 9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97" name="Rectangle 96">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9" name="Rectangle 98">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5"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108">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Isosceles Triangle 112">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Google Shape;144;p22"/>
          <p:cNvSpPr txBox="1">
            <a:spLocks noGrp="1"/>
          </p:cNvSpPr>
          <p:nvPr>
            <p:ph type="title"/>
          </p:nvPr>
        </p:nvSpPr>
        <p:spPr>
          <a:xfrm>
            <a:off x="677334" y="609600"/>
            <a:ext cx="3843375" cy="5175624"/>
          </a:xfrm>
          <a:prstGeom prst="rect">
            <a:avLst/>
          </a:prstGeom>
        </p:spPr>
        <p:txBody>
          <a:bodyPr spcFirstLastPara="1" vert="horz" lIns="91440" tIns="45720" rIns="91440" bIns="45720" rtlCol="0" anchor="ctr" anchorCtr="0">
            <a:normAutofit/>
          </a:bodyPr>
          <a:lstStyle/>
          <a:p>
            <a:r>
              <a:rPr lang="en-US">
                <a:solidFill>
                  <a:schemeClr val="tx1">
                    <a:lumMod val="85000"/>
                    <a:lumOff val="15000"/>
                  </a:schemeClr>
                </a:solidFill>
              </a:rPr>
              <a:t>Referencias</a:t>
            </a:r>
          </a:p>
        </p:txBody>
      </p:sp>
      <p:sp>
        <p:nvSpPr>
          <p:cNvPr id="115" name="Freeform: Shape 114">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Marcador de contenido 6">
            <a:extLst>
              <a:ext uri="{FF2B5EF4-FFF2-40B4-BE49-F238E27FC236}">
                <a16:creationId xmlns:a16="http://schemas.microsoft.com/office/drawing/2014/main" id="{DB2D6C8C-DA7E-4AEB-B054-89CBA5434455}"/>
              </a:ext>
            </a:extLst>
          </p:cNvPr>
          <p:cNvSpPr>
            <a:spLocks noGrp="1"/>
          </p:cNvSpPr>
          <p:nvPr>
            <p:ph sz="half" idx="2"/>
          </p:nvPr>
        </p:nvSpPr>
        <p:spPr>
          <a:xfrm>
            <a:off x="6116084" y="609601"/>
            <a:ext cx="5511296" cy="5175624"/>
          </a:xfrm>
        </p:spPr>
        <p:txBody>
          <a:bodyPr vert="horz" lIns="91440" tIns="45720" rIns="91440" bIns="45720" rtlCol="0" anchor="ctr">
            <a:normAutofit/>
          </a:bodyPr>
          <a:lstStyle/>
          <a:p>
            <a:pPr marL="0" indent="0"/>
            <a:r>
              <a:rPr lang="en-US">
                <a:solidFill>
                  <a:srgbClr val="FFFFFF"/>
                </a:solidFill>
              </a:rPr>
              <a:t>Cisco, Networking para el hogar y pequeñas empresas. Guia de  estudio de CCNA Discovery, Allan Reid – Jim Lorenz </a:t>
            </a:r>
          </a:p>
          <a:p>
            <a:pPr marL="0" indent="0"/>
            <a:r>
              <a:rPr lang="en-US">
                <a:solidFill>
                  <a:srgbClr val="FFFFFF"/>
                </a:solidFill>
                <a:hlinkClick r:id="rId3"/>
              </a:rPr>
              <a:t>https://spicturess.blogspot.com/2018/11/download-networking-para-el-hogar-y.html</a:t>
            </a:r>
            <a:endParaRPr lang="en-US">
              <a:solidFill>
                <a:srgbClr val="FFFFFF"/>
              </a:solidFill>
            </a:endParaRPr>
          </a:p>
        </p:txBody>
      </p:sp>
    </p:spTree>
    <p:extLst>
      <p:ext uri="{BB962C8B-B14F-4D97-AF65-F5344CB8AC3E}">
        <p14:creationId xmlns:p14="http://schemas.microsoft.com/office/powerpoint/2010/main" val="363204604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6"/>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6" name="Straight Connector 95">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Isosceles Triangle 99">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Isosceles Triangle 104">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7" name="Google Shape;87;p14"/>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r>
              <a:rPr lang="en-US"/>
              <a:t>ELEMENTOS DE LA CAPA DE ACCESO</a:t>
            </a:r>
          </a:p>
        </p:txBody>
      </p:sp>
      <p:sp>
        <p:nvSpPr>
          <p:cNvPr id="88" name="Google Shape;88;p14"/>
          <p:cNvSpPr txBox="1"/>
          <p:nvPr/>
        </p:nvSpPr>
        <p:spPr>
          <a:xfrm>
            <a:off x="677334" y="2160589"/>
            <a:ext cx="8596668" cy="3880773"/>
          </a:xfrm>
          <a:prstGeom prst="rect">
            <a:avLst/>
          </a:prstGeom>
        </p:spPr>
        <p:txBody>
          <a:bodyPr spcFirstLastPara="1" vert="horz" lIns="91440" tIns="45720" rIns="91440" bIns="45720" rtlCol="0" anchorCtr="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sym typeface="Century Gothic"/>
              </a:rPr>
              <a:t>Esta compuesta por:</a:t>
            </a:r>
            <a:endParaRPr lang="en-US">
              <a:solidFill>
                <a:schemeClr val="tx1">
                  <a:lumMod val="75000"/>
                  <a:lumOff val="25000"/>
                </a:schemeClr>
              </a:solidFill>
            </a:endParaRPr>
          </a:p>
          <a:p>
            <a:pPr marL="571500" indent="-571500">
              <a:spcBef>
                <a:spcPts val="1000"/>
              </a:spcBef>
              <a:buClr>
                <a:schemeClr val="accent1"/>
              </a:buClr>
              <a:buSzPct val="80000"/>
              <a:buFont typeface="Wingdings 3" charset="2"/>
              <a:buChar char=""/>
            </a:pPr>
            <a:r>
              <a:rPr lang="en-US">
                <a:solidFill>
                  <a:schemeClr val="tx1">
                    <a:lumMod val="75000"/>
                    <a:lumOff val="25000"/>
                  </a:schemeClr>
                </a:solidFill>
              </a:rPr>
              <a:t>Dispositivos Host</a:t>
            </a:r>
          </a:p>
          <a:p>
            <a:pPr marL="571500" indent="-571500">
              <a:spcBef>
                <a:spcPts val="1000"/>
              </a:spcBef>
              <a:buClr>
                <a:schemeClr val="accent1"/>
              </a:buClr>
              <a:buSzPct val="80000"/>
              <a:buFont typeface="Wingdings 3" charset="2"/>
              <a:buChar char=""/>
            </a:pPr>
            <a:r>
              <a:rPr lang="en-US">
                <a:solidFill>
                  <a:schemeClr val="tx1">
                    <a:lumMod val="75000"/>
                    <a:lumOff val="25000"/>
                  </a:schemeClr>
                </a:solidFill>
              </a:rPr>
              <a:t>Primera linea de dispositivos de red a los que los hosts están conectados</a:t>
            </a:r>
          </a:p>
          <a:p>
            <a:pPr>
              <a:spcBef>
                <a:spcPts val="1000"/>
              </a:spcBef>
              <a:buClr>
                <a:schemeClr val="accent1"/>
              </a:buClr>
              <a:buSzPct val="80000"/>
              <a:buFont typeface="Wingdings 3" charset="2"/>
              <a:buChar char=""/>
            </a:pPr>
            <a:endParaRPr lang="en-US">
              <a:solidFill>
                <a:schemeClr val="tx1">
                  <a:lumMod val="75000"/>
                  <a:lumOff val="25000"/>
                </a:schemeClr>
              </a:solidFill>
            </a:endParaRPr>
          </a:p>
        </p:txBody>
      </p:sp>
    </p:spTree>
    <p:extLst>
      <p:ext uri="{BB962C8B-B14F-4D97-AF65-F5344CB8AC3E}">
        <p14:creationId xmlns:p14="http://schemas.microsoft.com/office/powerpoint/2010/main" val="35473358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5536734" y="609600"/>
            <a:ext cx="3737268" cy="1320800"/>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HUB	</a:t>
            </a:r>
            <a:endParaRPr lang="es-GT"/>
          </a:p>
        </p:txBody>
      </p:sp>
      <p:sp>
        <p:nvSpPr>
          <p:cNvPr id="96" name="Google Shape;96;p15"/>
          <p:cNvSpPr txBox="1">
            <a:spLocks noGrp="1"/>
          </p:cNvSpPr>
          <p:nvPr>
            <p:ph idx="1"/>
          </p:nvPr>
        </p:nvSpPr>
        <p:spPr>
          <a:xfrm>
            <a:off x="5209563" y="2160589"/>
            <a:ext cx="4064439" cy="3880773"/>
          </a:xfrm>
          <a:prstGeom prst="rect">
            <a:avLst/>
          </a:prstGeom>
        </p:spPr>
        <p:txBody>
          <a:bodyPr spcFirstLastPara="1" lIns="91425" tIns="45700" rIns="91425" bIns="45700" anchorCtr="0">
            <a:normAutofit/>
          </a:bodyPr>
          <a:lstStyle/>
          <a:p>
            <a:pPr marL="285750" indent="-285750">
              <a:lnSpc>
                <a:spcPct val="90000"/>
              </a:lnSpc>
              <a:spcBef>
                <a:spcPts val="1800"/>
              </a:spcBef>
              <a:spcAft>
                <a:spcPts val="0"/>
              </a:spcAft>
            </a:pPr>
            <a:r>
              <a:rPr lang="en-US" sz="1500" err="1"/>
              <a:t>También</a:t>
            </a:r>
            <a:r>
              <a:rPr lang="en-US" sz="1500"/>
              <a:t> es </a:t>
            </a:r>
            <a:r>
              <a:rPr lang="en-US" sz="1500" err="1"/>
              <a:t>conocido</a:t>
            </a:r>
            <a:r>
              <a:rPr lang="en-US" sz="1500"/>
              <a:t> </a:t>
            </a:r>
            <a:r>
              <a:rPr lang="en-US" sz="1500" err="1"/>
              <a:t>como</a:t>
            </a:r>
            <a:r>
              <a:rPr lang="en-US" sz="1500"/>
              <a:t> concentrador. </a:t>
            </a:r>
            <a:endParaRPr lang="es-ES" sz="1500"/>
          </a:p>
          <a:p>
            <a:pPr marL="285750" indent="-285750">
              <a:lnSpc>
                <a:spcPct val="90000"/>
              </a:lnSpc>
              <a:spcBef>
                <a:spcPts val="1800"/>
              </a:spcBef>
              <a:spcAft>
                <a:spcPts val="0"/>
              </a:spcAft>
            </a:pPr>
            <a:r>
              <a:rPr lang="en-US" sz="1500"/>
              <a:t>Es un tipo de dispositvo de red que se instala en la capa de acceso de una red Ethernet. </a:t>
            </a:r>
          </a:p>
          <a:p>
            <a:pPr marL="285750" indent="-285750">
              <a:lnSpc>
                <a:spcPct val="90000"/>
              </a:lnSpc>
              <a:spcBef>
                <a:spcPts val="1800"/>
              </a:spcBef>
              <a:spcAft>
                <a:spcPts val="0"/>
              </a:spcAft>
            </a:pPr>
            <a:r>
              <a:rPr lang="en-US" sz="1500"/>
              <a:t>Los hubs disponen de varios puertos que se emplean para conectar los hosts a la red. </a:t>
            </a:r>
          </a:p>
          <a:p>
            <a:pPr marL="285750" indent="-285750">
              <a:lnSpc>
                <a:spcPct val="90000"/>
              </a:lnSpc>
              <a:spcBef>
                <a:spcPts val="1800"/>
              </a:spcBef>
              <a:spcAft>
                <a:spcPts val="0"/>
              </a:spcAft>
            </a:pPr>
            <a:r>
              <a:rPr lang="en-US" sz="1500"/>
              <a:t>Se tratan de dispositivos de red simples, que no disponen de la electronica necesaria para decodificar mensajes intercambiados por los hosts, y que no pueden, por tanto, determinar que host debe recibir cada mensaje concreto.</a:t>
            </a:r>
          </a:p>
          <a:p>
            <a:pPr marL="0" indent="0">
              <a:lnSpc>
                <a:spcPct val="90000"/>
              </a:lnSpc>
              <a:spcBef>
                <a:spcPts val="1800"/>
              </a:spcBef>
              <a:spcAft>
                <a:spcPts val="0"/>
              </a:spcAft>
              <a:buNone/>
            </a:pPr>
            <a:endParaRPr lang="en-US" sz="1500"/>
          </a:p>
        </p:txBody>
      </p:sp>
      <p:pic>
        <p:nvPicPr>
          <p:cNvPr id="97" name="Google Shape;97;p15"/>
          <p:cNvPicPr preferRelativeResize="0"/>
          <p:nvPr/>
        </p:nvPicPr>
        <p:blipFill rotWithShape="1">
          <a:blip r:embed="rId3"/>
          <a:srcRect l="10470" r="1086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p:spPr>
      </p:pic>
      <p:sp>
        <p:nvSpPr>
          <p:cNvPr id="102" name="Isosceles Triangle 10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Isosceles Triangle 10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5" name="Google Shape;95;p15"/>
          <p:cNvSpPr txBox="1">
            <a:spLocks noGrp="1"/>
          </p:cNvSpPr>
          <p:nvPr>
            <p:ph type="title"/>
          </p:nvPr>
        </p:nvSpPr>
        <p:spPr>
          <a:xfrm>
            <a:off x="673754" y="643467"/>
            <a:ext cx="4203045" cy="1375608"/>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a:solidFill>
                  <a:schemeClr val="bg1"/>
                </a:solidFill>
              </a:rPr>
              <a:t>HUB	</a:t>
            </a:r>
          </a:p>
        </p:txBody>
      </p:sp>
      <p:sp>
        <p:nvSpPr>
          <p:cNvPr id="96" name="Google Shape;96;p15"/>
          <p:cNvSpPr txBox="1">
            <a:spLocks noGrp="1"/>
          </p:cNvSpPr>
          <p:nvPr>
            <p:ph idx="1"/>
          </p:nvPr>
        </p:nvSpPr>
        <p:spPr>
          <a:xfrm>
            <a:off x="673754" y="2160590"/>
            <a:ext cx="3973943" cy="3440110"/>
          </a:xfrm>
          <a:prstGeom prst="rect">
            <a:avLst/>
          </a:prstGeom>
        </p:spPr>
        <p:txBody>
          <a:bodyPr spcFirstLastPara="1" lIns="91425" tIns="45700" rIns="91425" bIns="45700" anchorCtr="0">
            <a:normAutofit/>
          </a:bodyPr>
          <a:lstStyle/>
          <a:p>
            <a:pPr marL="285750" indent="-285750">
              <a:spcBef>
                <a:spcPts val="1800"/>
              </a:spcBef>
              <a:spcAft>
                <a:spcPts val="0"/>
              </a:spcAft>
            </a:pPr>
            <a:r>
              <a:rPr lang="en-US">
                <a:solidFill>
                  <a:schemeClr val="bg1"/>
                </a:solidFill>
                <a:ea typeface="+mn-lt"/>
                <a:cs typeface="+mn-lt"/>
              </a:rPr>
              <a:t>Un hub simplemente acepta las señales electrónicas procedentes de un cierto puerto y regenera (o repite) el mismo mensaje para que salga por todos los puertos restantes.</a:t>
            </a:r>
          </a:p>
          <a:p>
            <a:pPr marL="285750" indent="-285750">
              <a:spcBef>
                <a:spcPts val="1800"/>
              </a:spcBef>
              <a:spcAft>
                <a:spcPts val="0"/>
              </a:spcAft>
            </a:pPr>
            <a:r>
              <a:rPr lang="en-US">
                <a:solidFill>
                  <a:schemeClr val="bg1"/>
                </a:solidFill>
                <a:ea typeface="+mn-lt"/>
                <a:cs typeface="+mn-lt"/>
              </a:rPr>
              <a:t>Aunque todos los host reciban el mensaje, solo aquel al que el mensaje está destinado lo aceptara y procesará.</a:t>
            </a:r>
          </a:p>
          <a:p>
            <a:pPr marL="0" indent="0">
              <a:spcBef>
                <a:spcPts val="1800"/>
              </a:spcBef>
              <a:spcAft>
                <a:spcPts val="0"/>
              </a:spcAft>
              <a:buNone/>
            </a:pPr>
            <a:endParaRPr lang="en-US">
              <a:solidFill>
                <a:schemeClr val="bg1"/>
              </a:solidFill>
              <a:ea typeface="+mn-lt"/>
              <a:cs typeface="+mn-lt"/>
            </a:endParaRPr>
          </a:p>
          <a:p>
            <a:pPr marL="0" indent="0">
              <a:spcBef>
                <a:spcPts val="1800"/>
              </a:spcBef>
              <a:spcAft>
                <a:spcPts val="0"/>
              </a:spcAft>
              <a:buNone/>
            </a:pPr>
            <a:endParaRPr lang="es-ES">
              <a:solidFill>
                <a:schemeClr val="bg1"/>
              </a:solidFill>
              <a:ea typeface="+mn-lt"/>
              <a:cs typeface="+mn-lt"/>
            </a:endParaRPr>
          </a:p>
          <a:p>
            <a:pPr marL="0" indent="0">
              <a:spcBef>
                <a:spcPts val="1800"/>
              </a:spcBef>
              <a:spcAft>
                <a:spcPts val="0"/>
              </a:spcAft>
              <a:buNone/>
            </a:pPr>
            <a:endParaRPr lang="en-US">
              <a:solidFill>
                <a:schemeClr val="bg1"/>
              </a:solidFill>
            </a:endParaRPr>
          </a:p>
          <a:p>
            <a:pPr marL="0" indent="0">
              <a:spcBef>
                <a:spcPts val="1800"/>
              </a:spcBef>
              <a:spcAft>
                <a:spcPts val="0"/>
              </a:spcAft>
              <a:buNone/>
            </a:pPr>
            <a:endParaRPr lang="en-US">
              <a:solidFill>
                <a:schemeClr val="bg1"/>
              </a:solidFill>
            </a:endParaRPr>
          </a:p>
        </p:txBody>
      </p:sp>
      <p:pic>
        <p:nvPicPr>
          <p:cNvPr id="3" name="Imagen 3" descr="Diagrama&#10;&#10;Descripción generada automáticamente">
            <a:extLst>
              <a:ext uri="{FF2B5EF4-FFF2-40B4-BE49-F238E27FC236}">
                <a16:creationId xmlns:a16="http://schemas.microsoft.com/office/drawing/2014/main" id="{E1B25624-0F02-46A9-90AD-30BF868D05E2}"/>
              </a:ext>
            </a:extLst>
          </p:cNvPr>
          <p:cNvPicPr>
            <a:picLocks noChangeAspect="1"/>
          </p:cNvPicPr>
          <p:nvPr/>
        </p:nvPicPr>
        <p:blipFill>
          <a:blip r:embed="rId3"/>
          <a:stretch>
            <a:fillRect/>
          </a:stretch>
        </p:blipFill>
        <p:spPr>
          <a:xfrm>
            <a:off x="6096001" y="1011727"/>
            <a:ext cx="5143500" cy="4822031"/>
          </a:xfrm>
          <a:prstGeom prst="rect">
            <a:avLst/>
          </a:prstGeom>
        </p:spPr>
      </p:pic>
      <p:sp>
        <p:nvSpPr>
          <p:cNvPr id="107" name="Isosceles Triangle 10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8272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4"/>
        <p:cNvGrpSpPr/>
        <p:nvPr/>
      </p:nvGrpSpPr>
      <p:grpSpPr>
        <a:xfrm>
          <a:off x="0" y="0"/>
          <a:ext cx="0" cy="0"/>
          <a:chOff x="0" y="0"/>
          <a:chExt cx="0" cy="0"/>
        </a:xfrm>
      </p:grpSpPr>
      <p:grpSp>
        <p:nvGrpSpPr>
          <p:cNvPr id="120" name="Group 119">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1" name="Straight Connector 120">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3"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Isosceles Triangle 124">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9" name="Isosceles Triangle 128">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Isosceles Triangle 129">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2" name="Rectangle 131">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5" name="Straight Connector 134">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7"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Isosceles Triangle 138">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Isosceles Triangle 142">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Isosceles Triangle 143">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5" name="Google Shape;115;p18"/>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r>
              <a:rPr lang="en-US"/>
              <a:t>DOMINIO DE COLISIÓN</a:t>
            </a:r>
          </a:p>
        </p:txBody>
      </p:sp>
      <p:sp>
        <p:nvSpPr>
          <p:cNvPr id="9" name="Marcador de contenido 8">
            <a:extLst>
              <a:ext uri="{FF2B5EF4-FFF2-40B4-BE49-F238E27FC236}">
                <a16:creationId xmlns:a16="http://schemas.microsoft.com/office/drawing/2014/main" id="{1DEB2624-5C39-44A9-931B-22E0EEE7B278}"/>
              </a:ext>
            </a:extLst>
          </p:cNvPr>
          <p:cNvSpPr>
            <a:spLocks noGrp="1"/>
          </p:cNvSpPr>
          <p:nvPr>
            <p:ph sz="half" idx="2"/>
          </p:nvPr>
        </p:nvSpPr>
        <p:spPr>
          <a:xfrm>
            <a:off x="677334" y="2160589"/>
            <a:ext cx="8596668" cy="3880773"/>
          </a:xfrm>
        </p:spPr>
        <p:txBody>
          <a:bodyPr vert="horz" lIns="91440" tIns="45720" rIns="91440" bIns="45720" rtlCol="0">
            <a:normAutofit/>
          </a:bodyPr>
          <a:lstStyle/>
          <a:p>
            <a:r>
              <a:rPr lang="en-US"/>
              <a:t>Puesto que un hub solo tiene un canal, solo se podrá enviar un mensaje cada vez a través del mismo.</a:t>
            </a:r>
          </a:p>
          <a:p>
            <a:r>
              <a:rPr lang="en-US"/>
              <a:t>Si dos o mas hosts conectados al hub intentan enviar un mensaje al mismo tiempo, las señales electronicas que forman los mensajes colisionarán entre si dentro del canal. </a:t>
            </a:r>
          </a:p>
          <a:p>
            <a:r>
              <a:rPr lang="en-US"/>
              <a:t>Dentro de un dominio de colisión, cuando un host recibe un mensaje corrompido, detecta que se ha producido una colisión. </a:t>
            </a:r>
          </a:p>
          <a:p>
            <a:r>
              <a:rPr lang="en-US"/>
              <a:t>Cuando esto sucede, cada uno de los hosts emisores espera durante un corto periodo de tiempo y luego trata de volver a enviar, o retransmitir el mensaje.</a:t>
            </a: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4" name="Imagen 4" descr="Diagrama&#10;&#10;Descripción generada automáticamente">
            <a:extLst>
              <a:ext uri="{FF2B5EF4-FFF2-40B4-BE49-F238E27FC236}">
                <a16:creationId xmlns:a16="http://schemas.microsoft.com/office/drawing/2014/main" id="{997B6DC7-8021-4D55-BF3C-160F7FAC448C}"/>
              </a:ext>
            </a:extLst>
          </p:cNvPr>
          <p:cNvPicPr>
            <a:picLocks noGrp="1" noChangeAspect="1"/>
          </p:cNvPicPr>
          <p:nvPr>
            <p:ph sz="half" idx="2"/>
          </p:nvPr>
        </p:nvPicPr>
        <p:blipFill rotWithShape="1">
          <a:blip r:embed="rId3"/>
          <a:srcRect l="3989" t="9836" r="4105" b="8665"/>
          <a:stretch/>
        </p:blipFill>
        <p:spPr>
          <a:xfrm>
            <a:off x="-55935" y="5063"/>
            <a:ext cx="12333992" cy="6847215"/>
          </a:xfrm>
        </p:spPr>
      </p:pic>
    </p:spTree>
    <p:extLst>
      <p:ext uri="{BB962C8B-B14F-4D97-AF65-F5344CB8AC3E}">
        <p14:creationId xmlns:p14="http://schemas.microsoft.com/office/powerpoint/2010/main" val="205671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2" name="Rectangle 13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Isosceles Triangle 14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Isosceles Triangle 14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Google Shape;124;p19"/>
          <p:cNvSpPr txBox="1">
            <a:spLocks noGrp="1"/>
          </p:cNvSpPr>
          <p:nvPr>
            <p:ph type="title"/>
          </p:nvPr>
        </p:nvSpPr>
        <p:spPr>
          <a:xfrm>
            <a:off x="677334" y="609600"/>
            <a:ext cx="3843375" cy="5175624"/>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US">
                <a:solidFill>
                  <a:schemeClr val="tx1">
                    <a:lumMod val="85000"/>
                    <a:lumOff val="15000"/>
                  </a:schemeClr>
                </a:solidFill>
              </a:rPr>
              <a:t>SWITCH</a:t>
            </a:r>
          </a:p>
        </p:txBody>
      </p:sp>
      <p:sp>
        <p:nvSpPr>
          <p:cNvPr id="148" name="Freeform: Shape 14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9"/>
          <p:cNvSpPr txBox="1">
            <a:spLocks noGrp="1"/>
          </p:cNvSpPr>
          <p:nvPr>
            <p:ph idx="1"/>
          </p:nvPr>
        </p:nvSpPr>
        <p:spPr>
          <a:xfrm>
            <a:off x="6116084" y="609601"/>
            <a:ext cx="5511296" cy="5175624"/>
          </a:xfrm>
          <a:prstGeom prst="rect">
            <a:avLst/>
          </a:prstGeom>
        </p:spPr>
        <p:txBody>
          <a:bodyPr spcFirstLastPara="1" lIns="91425" tIns="45700" rIns="91425" bIns="45700" anchor="ctr" anchorCtr="0">
            <a:normAutofit/>
          </a:bodyPr>
          <a:lstStyle/>
          <a:p>
            <a:pPr marL="285750" indent="-285750">
              <a:spcBef>
                <a:spcPts val="1800"/>
              </a:spcBef>
              <a:spcAft>
                <a:spcPts val="0"/>
              </a:spcAft>
            </a:pPr>
            <a:r>
              <a:rPr lang="en-US">
                <a:solidFill>
                  <a:srgbClr val="FFFFFF"/>
                </a:solidFill>
              </a:rPr>
              <a:t>Al igual que un hub, un switch conecta multiples hosts a la red. Pero a diferencia del hub, un switch puede tomar decisiones basándose en la información contenida en la trama Ethernet y pude reenviar el mensaje a cada host especifico. </a:t>
            </a:r>
            <a:endParaRPr lang="es-ES">
              <a:solidFill>
                <a:srgbClr val="FFFFFF"/>
              </a:solidFill>
            </a:endParaRPr>
          </a:p>
          <a:p>
            <a:pPr marL="285750" indent="-285750">
              <a:spcBef>
                <a:spcPts val="1800"/>
              </a:spcBef>
              <a:spcAft>
                <a:spcPts val="0"/>
              </a:spcAft>
            </a:pPr>
            <a:r>
              <a:rPr lang="en-US">
                <a:solidFill>
                  <a:srgbClr val="FFFFFF"/>
                </a:solidFill>
              </a:rPr>
              <a:t>Cuando un host envia n mensaje a otro conectado al mismo switch, el switch acepta y decodifica las tramas (paquetes) para leer la parte del mensaje correspondiente a la drección física, MAC (Medium Access Control Addres)</a:t>
            </a:r>
          </a:p>
          <a:p>
            <a:pPr marL="0" indent="0">
              <a:spcBef>
                <a:spcPts val="1800"/>
              </a:spcBef>
              <a:spcAft>
                <a:spcPts val="0"/>
              </a:spcAft>
              <a:buNone/>
            </a:pPr>
            <a:endParaRPr lang="en-US">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3"/>
        <p:cNvGrpSpPr/>
        <p:nvPr/>
      </p:nvGrpSpPr>
      <p:grpSpPr>
        <a:xfrm>
          <a:off x="0" y="0"/>
          <a:ext cx="0" cy="0"/>
          <a:chOff x="0" y="0"/>
          <a:chExt cx="0" cy="0"/>
        </a:xfrm>
      </p:grpSpPr>
      <p:sp useBgFill="1">
        <p:nvSpPr>
          <p:cNvPr id="150" name="Rectangle 129">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31">
            <a:extLst>
              <a:ext uri="{FF2B5EF4-FFF2-40B4-BE49-F238E27FC236}">
                <a16:creationId xmlns:a16="http://schemas.microsoft.com/office/drawing/2014/main" id="{CDD733AE-DD5E-4C77-8BCD-72BF12A06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51DE90A4-932E-4370-BA07-30F43254C0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2" name="Straight Connector 133">
              <a:extLst>
                <a:ext uri="{FF2B5EF4-FFF2-40B4-BE49-F238E27FC236}">
                  <a16:creationId xmlns:a16="http://schemas.microsoft.com/office/drawing/2014/main" id="{6A19CA4A-B208-452A-8BE4-BC6940D33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74F8D3E-E618-4DE3-A0CC-B4904BB5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3" name="Rectangle 25">
              <a:extLst>
                <a:ext uri="{FF2B5EF4-FFF2-40B4-BE49-F238E27FC236}">
                  <a16:creationId xmlns:a16="http://schemas.microsoft.com/office/drawing/2014/main" id="{299DA406-C54B-4E31-867D-FAF8DCE7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Isosceles Triangle 136">
              <a:extLst>
                <a:ext uri="{FF2B5EF4-FFF2-40B4-BE49-F238E27FC236}">
                  <a16:creationId xmlns:a16="http://schemas.microsoft.com/office/drawing/2014/main" id="{A1E16883-5140-47C4-A9AD-AD6598AC3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27">
              <a:extLst>
                <a:ext uri="{FF2B5EF4-FFF2-40B4-BE49-F238E27FC236}">
                  <a16:creationId xmlns:a16="http://schemas.microsoft.com/office/drawing/2014/main" id="{4CD848DC-8A2A-4093-9BDD-7AF4B6A27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28">
              <a:extLst>
                <a:ext uri="{FF2B5EF4-FFF2-40B4-BE49-F238E27FC236}">
                  <a16:creationId xmlns:a16="http://schemas.microsoft.com/office/drawing/2014/main" id="{34635A4D-E9CE-4B78-912A-479EA451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9">
              <a:extLst>
                <a:ext uri="{FF2B5EF4-FFF2-40B4-BE49-F238E27FC236}">
                  <a16:creationId xmlns:a16="http://schemas.microsoft.com/office/drawing/2014/main" id="{D663A5EE-5581-44F3-8F98-688755F63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Isosceles Triangle 140">
              <a:extLst>
                <a:ext uri="{FF2B5EF4-FFF2-40B4-BE49-F238E27FC236}">
                  <a16:creationId xmlns:a16="http://schemas.microsoft.com/office/drawing/2014/main" id="{B1E84E6A-F5AE-4F4D-98F2-82FE4FCC2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Isosceles Triangle 141">
              <a:extLst>
                <a:ext uri="{FF2B5EF4-FFF2-40B4-BE49-F238E27FC236}">
                  <a16:creationId xmlns:a16="http://schemas.microsoft.com/office/drawing/2014/main" id="{DDE7DDC9-17D4-4686-833D-48F8733B4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4" name="Google Shape;124;p19"/>
          <p:cNvSpPr txBox="1">
            <a:spLocks noGrp="1"/>
          </p:cNvSpPr>
          <p:nvPr>
            <p:ph type="title"/>
          </p:nvPr>
        </p:nvSpPr>
        <p:spPr>
          <a:xfrm>
            <a:off x="677334" y="609600"/>
            <a:ext cx="8596668" cy="1320800"/>
          </a:xfrm>
          <a:prstGeom prst="rect">
            <a:avLst/>
          </a:prstGeom>
        </p:spPr>
        <p:txBody>
          <a:bodyPr spcFirstLastPara="1" lIns="91425" tIns="45700" rIns="91425" bIns="45700" anchorCtr="0">
            <a:normAutofit/>
          </a:bodyPr>
          <a:lstStyle/>
          <a:p>
            <a:pPr>
              <a:spcBef>
                <a:spcPts val="0"/>
              </a:spcBef>
            </a:pPr>
            <a:r>
              <a:rPr lang="en-US"/>
              <a:t>TABLA DE DIRECCIÓNES MAC</a:t>
            </a:r>
          </a:p>
        </p:txBody>
      </p:sp>
      <p:sp>
        <p:nvSpPr>
          <p:cNvPr id="125" name="Google Shape;125;p19"/>
          <p:cNvSpPr txBox="1">
            <a:spLocks noGrp="1"/>
          </p:cNvSpPr>
          <p:nvPr>
            <p:ph idx="1"/>
          </p:nvPr>
        </p:nvSpPr>
        <p:spPr>
          <a:xfrm>
            <a:off x="677334" y="2160589"/>
            <a:ext cx="8596668" cy="3880773"/>
          </a:xfrm>
          <a:prstGeom prst="rect">
            <a:avLst/>
          </a:prstGeom>
        </p:spPr>
        <p:txBody>
          <a:bodyPr spcFirstLastPara="1" lIns="91425" tIns="45700" rIns="91425" bIns="45700" anchorCtr="0">
            <a:normAutofit/>
          </a:bodyPr>
          <a:lstStyle/>
          <a:p>
            <a:pPr marL="285750" indent="-285750">
              <a:spcBef>
                <a:spcPts val="1800"/>
              </a:spcBef>
              <a:spcAft>
                <a:spcPts val="0"/>
              </a:spcAft>
            </a:pPr>
            <a:r>
              <a:rPr lang="en-US"/>
              <a:t>Hay una tabla en el switch, denominada tabla de direcciones MAC, que contiene una lista de todos los puertos activos y las direcciones MAC de los hosts conectados a los mismos. </a:t>
            </a:r>
            <a:endParaRPr lang="es-ES"/>
          </a:p>
          <a:p>
            <a:pPr marL="285750" indent="-285750">
              <a:spcBef>
                <a:spcPts val="1800"/>
              </a:spcBef>
              <a:spcAft>
                <a:spcPts val="0"/>
              </a:spcAft>
            </a:pPr>
            <a:r>
              <a:rPr lang="en-US"/>
              <a:t>Cuando dos hosts se intercambian un mensaje, el switch comprueba si la dirección MAC de destino se encuentra. </a:t>
            </a:r>
            <a:endParaRPr lang="es-ES"/>
          </a:p>
          <a:p>
            <a:pPr marL="285750" indent="-285750">
              <a:spcBef>
                <a:spcPts val="1800"/>
              </a:spcBef>
              <a:spcAft>
                <a:spcPts val="0"/>
              </a:spcAft>
            </a:pPr>
            <a:r>
              <a:rPr lang="en-US"/>
              <a:t>En caso afirmativo, el swtich establece una conexión temporal, denominada "circuito" entre los puertos de origen y de destino. </a:t>
            </a:r>
            <a:endParaRPr lang="es-ES"/>
          </a:p>
          <a:p>
            <a:pPr marL="285750" indent="-285750">
              <a:spcBef>
                <a:spcPts val="1800"/>
              </a:spcBef>
              <a:spcAft>
                <a:spcPts val="0"/>
              </a:spcAft>
            </a:pPr>
            <a:endParaRPr lang="en-US"/>
          </a:p>
          <a:p>
            <a:pPr marL="0" indent="0">
              <a:spcBef>
                <a:spcPts val="1800"/>
              </a:spcBef>
              <a:spcAft>
                <a:spcPts val="0"/>
              </a:spcAft>
              <a:buNone/>
            </a:pPr>
            <a:endParaRPr lang="en-US"/>
          </a:p>
        </p:txBody>
      </p:sp>
    </p:spTree>
    <p:extLst>
      <p:ext uri="{BB962C8B-B14F-4D97-AF65-F5344CB8AC3E}">
        <p14:creationId xmlns:p14="http://schemas.microsoft.com/office/powerpoint/2010/main" val="23528050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187</TotalTime>
  <Words>1080</Words>
  <Application>Microsoft Office PowerPoint</Application>
  <PresentationFormat>Panorámica</PresentationFormat>
  <Paragraphs>65</Paragraphs>
  <Slides>25</Slides>
  <Notes>25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Wingdings 3</vt:lpstr>
      <vt:lpstr>Trebuchet MS</vt:lpstr>
      <vt:lpstr>Arial</vt:lpstr>
      <vt:lpstr>Faceta</vt:lpstr>
      <vt:lpstr>Jhonnatan Enmanuel Orantes Garcia</vt:lpstr>
      <vt:lpstr>CAPA DE ACCESO</vt:lpstr>
      <vt:lpstr>ELEMENTOS DE LA CAPA DE ACCESO</vt:lpstr>
      <vt:lpstr>HUB </vt:lpstr>
      <vt:lpstr>HUB </vt:lpstr>
      <vt:lpstr>DOMINIO DE COLISIÓN</vt:lpstr>
      <vt:lpstr>Presentación de PowerPoint</vt:lpstr>
      <vt:lpstr>SWITCH</vt:lpstr>
      <vt:lpstr>TABLA DE DIRECCIÓNES MAC</vt:lpstr>
      <vt:lpstr>TABLA DE DIRECCIÓNES MAC</vt:lpstr>
      <vt:lpstr>Presentación de PowerPoint</vt:lpstr>
      <vt:lpstr>DOMINIO DE COLISIÓN EN SWITCH</vt:lpstr>
      <vt:lpstr>DOMINIO DE COLISIÓN EN SWITCH</vt:lpstr>
      <vt:lpstr>Patrones de los mensajes</vt:lpstr>
      <vt:lpstr>Unicast</vt:lpstr>
      <vt:lpstr>Multicast</vt:lpstr>
      <vt:lpstr>Broadcast</vt:lpstr>
      <vt:lpstr>ARP (Address Resolution Protocol)</vt:lpstr>
      <vt:lpstr>Paso 1 (Solicitud ARP)</vt:lpstr>
      <vt:lpstr>Presentación de PowerPoint</vt:lpstr>
      <vt:lpstr>Paso 2 (Respuesta ARP)</vt:lpstr>
      <vt:lpstr>Presentación de PowerPoint</vt:lpstr>
      <vt:lpstr>Paso 3 (Información Actualizada ARP)</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Laboratorio Redes de Computadoras 1</dc:title>
  <dc:creator>jho orant</dc:creator>
  <cp:lastModifiedBy>jho orant</cp:lastModifiedBy>
  <cp:revision>5</cp:revision>
  <dcterms:modified xsi:type="dcterms:W3CDTF">2022-02-05T01:42:25Z</dcterms:modified>
</cp:coreProperties>
</file>